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8" Type="http://schemas.openxmlformats.org/officeDocument/2006/relationships/slide" Target="slides/slide197.xml" /><Relationship Id="rId199" Type="http://schemas.openxmlformats.org/officeDocument/2006/relationships/slide" Target="slides/slide198.xml" /><Relationship Id="rId200" Type="http://schemas.openxmlformats.org/officeDocument/2006/relationships/slide" Target="slides/slide199.xml" /><Relationship Id="rId201" Type="http://schemas.openxmlformats.org/officeDocument/2006/relationships/slide" Target="slides/slide200.xml" /><Relationship Id="rId202" Type="http://schemas.openxmlformats.org/officeDocument/2006/relationships/slide" Target="slides/slide201.xml" /><Relationship Id="rId203" Type="http://schemas.openxmlformats.org/officeDocument/2006/relationships/slide" Target="slides/slide202.xml" /><Relationship Id="rId204" Type="http://schemas.openxmlformats.org/officeDocument/2006/relationships/slide" Target="slides/slide203.xml" /><Relationship Id="rId205" Type="http://schemas.openxmlformats.org/officeDocument/2006/relationships/slide" Target="slides/slide204.xml" /><Relationship Id="rId206" Type="http://schemas.openxmlformats.org/officeDocument/2006/relationships/slide" Target="slides/slide205.xml" /><Relationship Id="rId207" Type="http://schemas.openxmlformats.org/officeDocument/2006/relationships/slide" Target="slides/slide206.xml" /><Relationship Id="rId208" Type="http://schemas.openxmlformats.org/officeDocument/2006/relationships/slide" Target="slides/slide207.xml" /><Relationship Id="rId209" Type="http://schemas.openxmlformats.org/officeDocument/2006/relationships/slide" Target="slides/slide208.xml" /><Relationship Id="rId210" Type="http://schemas.openxmlformats.org/officeDocument/2006/relationships/slide" Target="slides/slide209.xml" /><Relationship Id="rId211" Type="http://schemas.openxmlformats.org/officeDocument/2006/relationships/slide" Target="slides/slide210.xml" /><Relationship Id="rId212" Type="http://schemas.openxmlformats.org/officeDocument/2006/relationships/slide" Target="slides/slide211.xml" /><Relationship Id="rId213" Type="http://schemas.openxmlformats.org/officeDocument/2006/relationships/slide" Target="slides/slide212.xml" /><Relationship Id="rId214" Type="http://schemas.openxmlformats.org/officeDocument/2006/relationships/slide" Target="slides/slide213.xml" /><Relationship Id="rId215" Type="http://schemas.openxmlformats.org/officeDocument/2006/relationships/slide" Target="slides/slide214.xml" /><Relationship Id="rId216" Type="http://schemas.openxmlformats.org/officeDocument/2006/relationships/slide" Target="slides/slide215.xml" /><Relationship Id="rId217" Type="http://schemas.openxmlformats.org/officeDocument/2006/relationships/slide" Target="slides/slide216.xml" /><Relationship Id="rId218" Type="http://schemas.openxmlformats.org/officeDocument/2006/relationships/slide" Target="slides/slide217.xml" /><Relationship Id="rId219" Type="http://schemas.openxmlformats.org/officeDocument/2006/relationships/slide" Target="slides/slide218.xml" /><Relationship Id="rId220" Type="http://schemas.openxmlformats.org/officeDocument/2006/relationships/slide" Target="slides/slide219.xml" /><Relationship Id="rId221" Type="http://schemas.openxmlformats.org/officeDocument/2006/relationships/slide" Target="slides/slide220.xml" /><Relationship Id="rId222" Type="http://schemas.openxmlformats.org/officeDocument/2006/relationships/slide" Target="slides/slide221.xml" /><Relationship Id="rId223" Type="http://schemas.openxmlformats.org/officeDocument/2006/relationships/slide" Target="slides/slide222.xml" /><Relationship Id="rId224" Type="http://schemas.openxmlformats.org/officeDocument/2006/relationships/slide" Target="slides/slide223.xml" /><Relationship Id="rId225" Type="http://schemas.openxmlformats.org/officeDocument/2006/relationships/slide" Target="slides/slide224.xml" /><Relationship Id="rId226" Type="http://schemas.openxmlformats.org/officeDocument/2006/relationships/slide" Target="slides/slide225.xml" /><Relationship Id="rId227" Type="http://schemas.openxmlformats.org/officeDocument/2006/relationships/slide" Target="slides/slide226.xml" /><Relationship Id="rId228" Type="http://schemas.openxmlformats.org/officeDocument/2006/relationships/slide" Target="slides/slide227.xml" /><Relationship Id="rId230" Type="http://schemas.openxmlformats.org/officeDocument/2006/relationships/viewProps" Target="viewProps.xml" /><Relationship Id="rId22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32" Type="http://schemas.openxmlformats.org/officeDocument/2006/relationships/tableStyles" Target="tableStyles.xml" /><Relationship Id="rId231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0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1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2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png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5.png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6.png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png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png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png" /></Relationships>
</file>

<file path=ppt/slides/_rels/slide2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3.png" /></Relationships>
</file>

<file path=ppt/slides/_rels/slide2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4.png" /></Relationships>
</file>

<file path=ppt/slides/_rels/slide2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png" /></Relationships>
</file>

<file path=ppt/slides/_rels/slide2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png" /></Relationships>
</file>

<file path=ppt/slides/_rels/slide2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png" /></Relationships>
</file>

<file path=ppt/slides/_rels/slide2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8.png" /></Relationships>
</file>

<file path=ppt/slides/_rels/slide2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png" /></Relationships>
</file>

<file path=ppt/slides/_rels/slide2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0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1.png" /><Relationship Id="rId2" Type="http://schemas.openxmlformats.org/officeDocument/2006/relationships/image" Target="../media/image10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8.png" /><Relationship Id="rId2" Type="http://schemas.openxmlformats.org/officeDocument/2006/relationships/image" Target="../media/image27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 Beispiel</a:t>
            </a:r>
          </a:p>
        </p:txBody>
      </p:sp>
      <p:pic>
        <p:nvPicPr>
          <p:cNvPr descr="images/earth_overshoot_d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Veranstaltung findet nächste Woche statt!</a:t>
            </a:r>
          </a:p>
          <a:p>
            <a:pPr lvl="0"/>
            <a:r>
              <a:rPr/>
              <a:t>Zu viel los zum Semesterende? Sie können früher abgeben!</a:t>
            </a:r>
          </a:p>
          <a:p>
            <a:pPr lvl="0"/>
            <a:r>
              <a:rPr/>
              <a:t>Bitte bitte bitte beachten Sie die zur Verfügung gestellten Materialien!</a:t>
            </a:r>
          </a:p>
          <a:p>
            <a:pPr lvl="0"/>
            <a:r>
              <a:rPr/>
              <a:t>Nachtrag Stacked Area Charts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Notebook ist erstellt (mit der Vorlage)</a:t>
            </a:r>
          </a:p>
          <a:p>
            <a:pPr lvl="0" indent="-342900" marL="342900">
              <a:buAutoNum type="arabicPeriod"/>
            </a:pPr>
            <a:r>
              <a:rPr/>
              <a:t>Ihre Daten sind importiert</a:t>
            </a:r>
          </a:p>
          <a:p>
            <a:pPr lvl="0" indent="-342900" marL="342900">
              <a:buAutoNum type="arabicPeriod"/>
            </a:pPr>
            <a:r>
              <a:rPr/>
              <a:t>Forschungsfragen sind ausformuliert im Notebook</a:t>
            </a:r>
          </a:p>
          <a:p>
            <a:pPr lvl="0" indent="-342900" marL="342900">
              <a:buAutoNum type="arabicPeriod"/>
            </a:pPr>
            <a:r>
              <a:rPr b="1"/>
              <a:t>Erst dann</a:t>
            </a:r>
            <a:r>
              <a:rPr/>
              <a:t> besprechen wir im 1:1 Ihr weiteres Vorgehen, über dass Sie sich </a:t>
            </a:r>
            <a:r>
              <a:rPr b="1"/>
              <a:t>vorher</a:t>
            </a:r>
            <a:r>
              <a:rPr/>
              <a:t> Gedanken gemacht haben</a:t>
            </a:r>
          </a:p>
          <a:p>
            <a:pPr lvl="0" indent="-342900" marL="342900">
              <a:buAutoNum type="arabicPeriod"/>
            </a:pPr>
            <a:r>
              <a:rPr/>
              <a:t>Nur wenn Sie gar nicht weiterkommen (und wirklich alle Materialien gesichtet haben), kommen Sie ohne diese Schritte zum 1:1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rPr/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rPr/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rPr/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rPr/>
              <a:t>: Wahrscheinlichkeitstheorie als mathematisches Fundament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rPr/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rPr/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rPr/>
              <a:t>→ Wie unterscheiden sich echte Effekte von zufälligen Schwankungen?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rPr/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rPr/>
              <a:t>→ Wie plausibel ist eine Theorie angesichts der beobachteten Daten?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rPr/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rPr/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rPr/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rPr/>
              <a:t>: Liegt der Produktionsprozess in kontrollierten Grenzen?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rPr/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rPr/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Laplace-Wahrscheinlichkeit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Wenn alle Ergebnisse gleich wahrscheinlich sind, kann man die Wahrscheinlichkeit eines Ereignisses berechnen als: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günstiger Fälle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möglicher Fälle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Beim Würfeln ist die Wahrscheinlichkeit, eine 4 zu würfeln: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6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empirische oder relative Häufigkeit basiert auf Beobachtungen: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≈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des Eintretens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der Wiederholungen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 in R: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1234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==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Schätzung der Wahrscheinlichkeit für eine 4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0.149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Basierend auf einem </a:t>
            </a:r>
            <a:r>
              <a:rPr b="1"/>
              <a:t>mathematischen Modell</a:t>
            </a:r>
            <a:r>
              <a:rPr/>
              <a:t>, z. B. einer Verteilung</a:t>
            </a:r>
          </a:p>
          <a:p>
            <a:pPr lvl="0"/>
            <a:r>
              <a:rPr/>
              <a:t>Wird </a:t>
            </a:r>
            <a:r>
              <a:rPr b="1"/>
              <a:t>nicht beobachtet</a:t>
            </a:r>
            <a:r>
              <a:rPr/>
              <a:t>, sondern </a:t>
            </a:r>
            <a:r>
              <a:rPr b="1"/>
              <a:t>aus Annahmen berechnet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Beispiel: Wenn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nor/>
                          <m:sty m:val="p"/>
                        </m:rPr>
                        <m:t>Binomial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0.3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,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f>
                            <m:fPr>
                              <m:type m:val="noBar"/>
                            </m:fPr>
                            <m:num>
                              <m:r>
                                <m:t>10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3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7</m:t>
                          </m:r>
                        </m:e>
                        <m:sup>
                          <m:r>
                            <m:t>8</m:t>
                          </m:r>
                        </m:sup>
                      </m:sSup>
                      <m:r>
                        <m:rPr>
                          <m:sty m:val="p"/>
                        </m:rPr>
                        <m:t>≈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r>
                        <m:t>2668</m:t>
                      </m:r>
                    </m:oMath>
                  </m:oMathPara>
                </a14:m>
              </a:p>
              <a:p>
                <a:pPr lvl="0"/>
                <a:r>
                  <a:rPr/>
                  <a:t>Die theoretische Wahrscheinlichkeit gibt an, </a:t>
                </a:r>
                <a:r>
                  <a:rPr b="1"/>
                  <a:t>wie wahrscheinlich ein Ergebnis laut Modell ist</a:t>
                </a:r>
              </a:p>
              <a:p>
                <a:pPr lvl="0" indent="0" marL="0">
                  <a:buNone/>
                </a:pPr>
                <a:r>
                  <a:rPr/>
                  <a:t>→ Sie ist zentral in der Inferenz: </a:t>
                </a:r>
                <a:r>
                  <a:rPr b="1"/>
                  <a:t>Beobachtungen werden mit der Theorie verglichen</a:t>
                </a:r>
              </a:p>
            </p:txBody>
          </p:sp>
        </mc:Choice>
      </mc:AlternateContent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Bedingte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bedingte Wahrscheinlichkeit ( P(A|B) ) beschreibt die Wahrscheinlichkeit für A unter der Bedingung, dass B bereits eingetreten ist.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∩</m:t>
                              </m:r>
                              <m:r>
                                <m:t>B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B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In einer medizinischen Studie haben 20 % der Patienten eine Krankheit (B), und 80 % von diesen zeigen ein Symptom (A).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0.8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3162300"/>
                <a:gridCol w="3048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Symmetrische Ausgangslage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P(4) bei Würfel = 1/6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Beobachtete relative Häufigkeit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234 von 1000 Mails geöffnet → P = 0,234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Abgeleitet aus Verteilungsmodell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P(X = 2) aus Binomial(n=10, p=0.3)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P(A|B): A unter der Bedingung 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P(Fieber | krank)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Eine </a:t>
            </a:r>
            <a:r>
              <a:rPr b="1"/>
              <a:t>Wahrscheinlichkeitsverteilung</a:t>
            </a:r>
            <a:r>
              <a:rPr/>
              <a:t> beschreibt alle möglichen Ausgänge eines Zufallsexperiments und ihre Wahrscheinlichkeiten.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rPr/>
              <a:t>Endlich viele mögliche Ergebnisse</a:t>
            </a:r>
          </a:p>
          <a:p>
            <a:pPr lvl="0"/>
            <a:r>
              <a:rPr/>
              <a:t>Jedem Ergebnis wird eine konkrete Wahrscheinlichkeit zugewiesen</a:t>
            </a:r>
          </a:p>
          <a:p>
            <a:pPr lvl="0"/>
            <a:r>
              <a:rPr/>
              <a:t>Beispiel: P(Würfel = 4) = 1/6</a:t>
            </a:r>
            <a:br/>
            <a:r>
              <a:rPr/>
              <a:t>→ Die </a:t>
            </a:r>
            <a:r>
              <a:rPr b="1"/>
              <a:t>Verteilung</a:t>
            </a:r>
            <a:r>
              <a:rPr/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rPr/>
              <a:t>Unendlich viele mögliche Werte (z. B. 172,1 cm, 172,11 cm, …)</a:t>
            </a:r>
          </a:p>
          <a:p>
            <a:pPr lvl="0"/>
            <a:r>
              <a:rPr/>
              <a:t>Einzelwerte haben Wahrscheinlichkeit = 0</a:t>
            </a:r>
          </a:p>
          <a:p>
            <a:pPr lvl="0"/>
            <a:r>
              <a:rPr/>
              <a:t>Stattdessen: Dichtefunktion über Intervalle</a:t>
            </a:r>
          </a:p>
          <a:p>
            <a:pPr lvl="0"/>
            <a:r>
              <a:rPr/>
              <a:t>Beispiel: Wie wahrscheinlich liegt eine Körpergröße zwischen 170 und 175 cm?</a:t>
            </a:r>
          </a:p>
        </p:txBody>
      </p:sp>
      <p:pic>
        <p:nvPicPr>
          <p:cNvPr descr="Statistik_Seminar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rPr/>
              <a:t>: Warum so viele Phänomene normalverteilt sind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rPr/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rPr/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rPr/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rPr/>
              <a:t>: Warum kleine Abweichungen wahrscheinlicher sind als große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Welche Verteilungen erwarten Sie in Ihren Forschungsfragen?</a:t>
            </a:r>
          </a:p>
          <a:p>
            <a:pPr lvl="0"/>
            <a:r>
              <a:rPr/>
              <a:t>Welche Wahrscheinlichkeiten erwarten Sie?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Von der Stichprobe auf die Grundgesamtheit schließen</a:t>
            </a:r>
          </a:p>
          <a:p>
            <a:pPr lvl="0"/>
            <a:r>
              <a:rPr/>
              <a:t>Berücksichtigt Zufallsfehler und Unsicherheit</a:t>
            </a:r>
          </a:p>
          <a:p>
            <a:pPr lvl="0"/>
            <a:r>
              <a:rPr/>
              <a:t>Zentral: </a:t>
            </a:r>
            <a:r>
              <a:rPr b="1"/>
              <a:t>Wahrscheinlichkeit</a:t>
            </a:r>
            <a:r>
              <a:rPr/>
              <a:t>, </a:t>
            </a:r>
            <a:r>
              <a:rPr b="1"/>
              <a:t>Stichprobenverteilung</a:t>
            </a:r>
            <a:r>
              <a:rPr/>
              <a:t>, </a:t>
            </a:r>
            <a:r>
              <a:rPr b="1"/>
              <a:t>Testen von Hypothesen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Was ist der Erwartungswert?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Erwartungswert (fairer Würfel): 3.5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pic>
        <p:nvPicPr>
          <p:cNvPr descr="Statistik_Seminar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Diese Verteilung erlaubt uns Aussagen über:</a:t>
            </a:r>
          </a:p>
          <a:p>
            <a:pPr lvl="1"/>
            <a:r>
              <a:rPr/>
              <a:t>Vertrauensbereiche (Konfidenzintervalle)</a:t>
            </a:r>
          </a:p>
          <a:p>
            <a:pPr lvl="1"/>
            <a:r>
              <a:rPr/>
              <a:t>Signifikanztests (z. B. t-Test)</a:t>
            </a:r>
          </a:p>
          <a:p>
            <a:pPr lvl="0"/>
            <a:r>
              <a:rPr b="1"/>
              <a:t>Beispiel</a:t>
            </a:r>
            <a:r>
              <a:rPr/>
              <a:t>: Ist ein Würfel gezinkt?</a:t>
            </a:r>
          </a:p>
          <a:p>
            <a:pPr lvl="0"/>
            <a:r>
              <a:rPr/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Stichprobenverteilung zum 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Die </a:t>
                </a:r>
                <a:r>
                  <a:rPr b="1"/>
                  <a:t>Stichprobenverteilung der Mittelwerte</a:t>
                </a:r>
                <a:r>
                  <a:rPr/>
                  <a:t> zeigt: Wie stark Mittelwerte </a:t>
                </a:r>
                <a:r>
                  <a:rPr b="1"/>
                  <a:t>zufällig schwanken</a:t>
                </a:r>
                <a:r>
                  <a:rPr/>
                  <a:t>, selbst wenn H₀ stimmt</a:t>
                </a:r>
              </a:p>
              <a:p>
                <a:pPr lvl="0"/>
                <a:r>
                  <a:rPr/>
                  <a:t>Diese Schwankung hat eine Streuung: den </a:t>
                </a:r>
                <a:r>
                  <a:rPr b="1"/>
                  <a:t>Standardfehler (SE)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Der t-Test prüft, ob der beobachtete Mittelwert </a:t>
                </a:r>
                <a:r>
                  <a:rPr b="1"/>
                  <a:t>außerhalb</a:t>
                </a:r>
                <a:r>
                  <a:rPr/>
                  <a:t> dieser erwarteten Schwankung liegt</a:t>
                </a:r>
              </a:p>
            </p:txBody>
          </p:sp>
        </mc:Choice>
      </mc:AlternateContent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rPr/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0.2296727</a:t>
            </a:r>
          </a:p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-0.29027, df = 59, p-value = 0.7726
alternative hypothesis: true mean is not equal to 3.5
95 percent confidence interval:
 2.973759 3.892907
sample estimates:
mean of x 
 3.433333 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rPr/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rPr/>
              <a:t> → Kein ausreichender Hinweis auf Manipulation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 signifikantes Ergebnis heißt nicht, dass es „wichtig“ ist</a:t>
            </a:r>
          </a:p>
          <a:p>
            <a:pPr lvl="0"/>
            <a:r>
              <a:rPr/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rPr/>
              <a:t>Immer im Kontext interpretieren (Effektgröße, Relevanz)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rPr/>
              <a:t> war Chemiker und Statistiker bei der Guinness-Brauerei (Anfang 1900er).</a:t>
            </a:r>
          </a:p>
          <a:p>
            <a:pPr lvl="0"/>
            <a:r>
              <a:rPr/>
              <a:t>Aufgabe: Qualitätskontrolle (z. B. Stärkegehalt von Gerste messen).</a:t>
            </a:r>
          </a:p>
          <a:p>
            <a:pPr lvl="0"/>
            <a:r>
              <a:rPr/>
              <a:t>Problem: Nur </a:t>
            </a:r>
            <a:r>
              <a:rPr b="1"/>
              <a:t>kleine Stichproben</a:t>
            </a:r>
            <a:r>
              <a:rPr/>
              <a:t> pro Tag (z. B. n = 4 oder 5).</a:t>
            </a:r>
          </a:p>
          <a:p>
            <a:pPr lvl="0"/>
            <a:r>
              <a:rPr/>
              <a:t>Damalige Statistik: Basierte auf </a:t>
            </a:r>
            <a:r>
              <a:rPr b="1"/>
              <a:t>großen Stichproben</a:t>
            </a:r>
            <a:r>
              <a:rPr/>
              <a:t> und der </a:t>
            </a:r>
            <a:r>
              <a:rPr b="1"/>
              <a:t>Normalverteilung</a:t>
            </a:r>
            <a:r>
              <a:rPr/>
              <a:t>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statistische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Ziel: Testen, ob der Mittelwert von Proben vom Sollwert abweicht.</a:t>
                </a:r>
              </a:p>
              <a:p>
                <a:pPr lvl="0"/>
                <a:r>
                  <a:rPr/>
                  <a:t>Normalformel: [  ] → funktioniert nur, wenn </a:t>
                </a:r>
                <a:r>
                  <a:rPr b="1"/>
                  <a:t>σ</a:t>
                </a:r>
                <a:r>
                  <a:rPr/>
                  <a:t> (Standardabweichung der Grundgesamtheit) bekannt ist.</a:t>
                </a:r>
              </a:p>
              <a:p>
                <a:pPr lvl="0"/>
                <a:r>
                  <a:rPr/>
                  <a:t>Bei kleinen n musste Gosset stattdessen </a:t>
                </a:r>
                <a:r>
                  <a:rPr b="1"/>
                  <a:t>s</a:t>
                </a:r>
                <a:r>
                  <a:rPr/>
                  <a:t> (Stichprobenstandardabweichung) verwenden: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acc>
                            <m:accPr>
                              <m:chr m:val="‾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μ</m:t>
                          </m:r>
                        </m:num>
                        <m:den>
                          <m:r>
                            <m:t>s</m:t>
                          </m:r>
                          <m:r>
                            <m:rPr>
                              <m:sty m:val="p"/>
                            </m:rPr>
                            <m:t>/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Folge: Diese Teststatistik </a:t>
                </a:r>
                <a:r>
                  <a:rPr b="1"/>
                  <a:t>folgt nicht mehr der Normalverteilung</a:t>
                </a:r>
                <a:r>
                  <a:rPr/>
                  <a:t>.</a:t>
                </a:r>
              </a:p>
            </p:txBody>
          </p:sp>
        </mc:Choice>
      </mc:AlternateContent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Gosset zeigte: Die neue Verteilung hängt von der Anzahl an Beobachtungen ab → </a:t>
            </a:r>
            <a:r>
              <a:rPr b="1"/>
              <a:t>Freiheitsgrade (n−1)</a:t>
            </a:r>
            <a:r>
              <a:rPr/>
              <a:t>.</a:t>
            </a:r>
          </a:p>
          <a:p>
            <a:pPr lvl="0"/>
            <a:r>
              <a:rPr/>
              <a:t>Daraus entstand eine neue Verteilung: die </a:t>
            </a:r>
            <a:r>
              <a:rPr b="1"/>
              <a:t>t-Verteilung mit df</a:t>
            </a:r>
            <a:r>
              <a:rPr/>
              <a:t>.</a:t>
            </a:r>
          </a:p>
          <a:p>
            <a:pPr lvl="0"/>
            <a:r>
              <a:rPr/>
              <a:t>Diese berücksichtigt die </a:t>
            </a:r>
            <a:r>
              <a:rPr b="1"/>
              <a:t>größere Unsicherheit bei kleinen n</a:t>
            </a:r>
            <a:r>
              <a:rPr/>
              <a:t> durch dickere „Schwänze“ (heavy tails).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Guinness verbot es Mitarbeitern, unter eigenem Namen zu publizieren.</a:t>
            </a:r>
          </a:p>
          <a:p>
            <a:pPr lvl="0"/>
            <a:r>
              <a:rPr/>
              <a:t>Gosset veröffentlichte 1908 unter dem Pseudonym </a:t>
            </a:r>
            <a:r>
              <a:rPr b="1"/>
              <a:t>„Student“</a:t>
            </a:r>
            <a:r>
              <a:rPr/>
              <a:t>:</a:t>
            </a:r>
          </a:p>
          <a:p>
            <a:pPr lvl="1"/>
            <a:r>
              <a:rPr i="1"/>
              <a:t>„The Probable Error of a Mean“</a:t>
            </a:r>
            <a:r>
              <a:rPr/>
              <a:t> (in </a:t>
            </a:r>
            <a:r>
              <a:rPr i="1"/>
              <a:t>Biometrika</a:t>
            </a:r>
            <a:r>
              <a:rPr/>
              <a:t>)</a:t>
            </a:r>
          </a:p>
          <a:p>
            <a:pPr lvl="0"/>
            <a:r>
              <a:rPr/>
              <a:t>Der t-Test wurde dadurch bekannt als </a:t>
            </a:r>
            <a:r>
              <a:rPr b="1"/>
              <a:t>„Student’s t-Test“</a:t>
            </a:r>
            <a:r>
              <a:rPr/>
              <a:t>.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unterschiedlicher t-Verteilungen</a:t>
            </a:r>
          </a:p>
        </p:txBody>
      </p:sp>
      <p:pic>
        <p:nvPicPr>
          <p:cNvPr descr="Statistik_Seminar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Anzahl der </a:t>
            </a:r>
            <a:r>
              <a:rPr b="1"/>
              <a:t>unabhängigen Informationen</a:t>
            </a:r>
            <a:r>
              <a:rPr/>
              <a:t>, die zur Schätzung einer Größe verfügbar sind.</a:t>
            </a:r>
          </a:p>
          <a:p>
            <a:pPr lvl="0"/>
            <a:r>
              <a:rPr/>
              <a:t>Bei der Berechnung der </a:t>
            </a:r>
            <a:r>
              <a:rPr b="1"/>
              <a:t>Stichprobenvarianz</a:t>
            </a:r>
            <a:r>
              <a:rPr/>
              <a:t> geht 1 Freiheitsgrad verloren: [ df = n - 1 ] (weil der Mittelwert bereits aus den Daten berechnet wurde)</a:t>
            </a:r>
          </a:p>
          <a:p>
            <a:pPr lvl="0"/>
            <a:r>
              <a:rPr/>
              <a:t>Freiheitsgrade bestimmen die </a:t>
            </a:r>
            <a:r>
              <a:rPr b="1"/>
              <a:t>Form der t-Verteilung</a:t>
            </a:r>
            <a:r>
              <a:rPr/>
              <a:t>:</a:t>
            </a:r>
          </a:p>
          <a:p>
            <a:pPr lvl="1"/>
            <a:r>
              <a:rPr/>
              <a:t>Wenige df → </a:t>
            </a:r>
            <a:r>
              <a:rPr b="1"/>
              <a:t>dickere Randbereiche</a:t>
            </a:r>
          </a:p>
          <a:p>
            <a:pPr lvl="1"/>
            <a:r>
              <a:rPr/>
              <a:t>Viele df → t-Verteilung nähert sich der </a:t>
            </a:r>
            <a:r>
              <a:rPr b="1"/>
              <a:t>Normalverteilung</a:t>
            </a:r>
          </a:p>
        </p:txBody>
      </p:sp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Freiheitsgrade sind wichtig für:</a:t>
            </a:r>
          </a:p>
          <a:p>
            <a:pPr lvl="1"/>
            <a:r>
              <a:rPr/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rPr/>
              <a:t> und </a:t>
            </a:r>
            <a:r>
              <a:rPr b="1"/>
              <a:t>p-Werte</a:t>
            </a:r>
          </a:p>
        </p:txBody>
      </p:sp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rPr/>
              <a:t>: Variante für ungleiche Varianzen</a:t>
            </a:r>
          </a:p>
          <a:p>
            <a:pPr lvl="1"/>
            <a:r>
              <a:rPr/>
              <a:t>Anwendungsbeispiel: Wenn die Streuung in beiden Gruppen deutlich unterschiedlich ist</a:t>
            </a:r>
          </a:p>
          <a:p>
            <a:pPr lvl="1"/>
            <a:r>
              <a:rPr/>
              <a:t>Angepasste Freiheitsgrade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Effektgröße beim t-Test: Cohen’s 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Das Problem:</a:t>
                </a:r>
              </a:p>
              <a:p>
                <a:pPr lvl="0" indent="0" marL="0">
                  <a:buNone/>
                </a:pPr>
                <a:r>
                  <a:rPr/>
                  <a:t>t = 3.45, p = 0.001 → “Signifikant!”</a:t>
                </a:r>
              </a:p>
              <a:p>
                <a:pPr lvl="0" indent="0" marL="0">
                  <a:buNone/>
                </a:pPr>
                <a:r>
                  <a:rPr b="1"/>
                  <a:t>Aber wie groß ist der Unterschied wirklich?</a:t>
                </a:r>
              </a:p>
              <a:p>
                <a:pPr lvl="0" indent="0" marL="0">
                  <a:buNone/>
                </a:pPr>
                <a:r>
                  <a:rPr b="1"/>
                  <a:t>Cohen’s d Formel: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sSub>
                            <m:e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−</m:t>
                          </m:r>
                          <m:sSub>
                            <m:e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p</m:t>
                              </m:r>
                              <m:r>
                                <m:t>o</m:t>
                              </m:r>
                              <m:r>
                                <m:t>o</m:t>
                              </m:r>
                              <m:r>
                                <m:t>l</m:t>
                              </m:r>
                              <m:r>
                                <m:t>e</m:t>
                              </m:r>
                              <m:r>
                                <m:t>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nach Cohen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Effektgröße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Männer vs. Frauen: Körpergröße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Therapie vs. Kontrollgruppe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Groß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Experten vs. Anfänger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Vier kritische Szenarien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p-Wert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Interpretation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&gt;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&lt; 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✅ Kein Effekt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&gt;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&gt; 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⚠️ Zu kleine Stichprobe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&lt;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&gt; 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✅ Signifikant &amp; bedeutsam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&lt;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&lt; 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❌ </a:t>
                      </a:r>
                      <a:r>
                        <a:rPr b="1"/>
                        <a:t>“Signifikant trivial”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Chi-Quadrat-Test für Häufigkeiten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Rückblick: Von t-Tests zu kategorialen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Letzte Woche</a:t>
            </a:r>
            <a:r>
              <a:rPr/>
              <a:t>: t-Tests für kontinuierliche Daten (Mittelwerte)</a:t>
            </a:r>
          </a:p>
          <a:p>
            <a:pPr lvl="0"/>
            <a:r>
              <a:rPr b="1"/>
              <a:t>Heute</a:t>
            </a:r>
            <a:r>
              <a:rPr/>
              <a:t>: Tests für kategoriale Daten (Häufigkeiten)</a:t>
            </a:r>
          </a:p>
          <a:p>
            <a:pPr lvl="0"/>
            <a:r>
              <a:rPr b="1"/>
              <a:t>Verbindung</a:t>
            </a:r>
            <a:r>
              <a:rPr/>
              <a:t>: Beide testen Hypothesen, aber mit verschiedenen Datentypen</a:t>
            </a:r>
          </a:p>
          <a:p>
            <a:pPr lvl="0"/>
            <a:r>
              <a:rPr b="1"/>
              <a:t>Beispiel</a:t>
            </a:r>
            <a:r>
              <a:rPr/>
              <a:t>: Statt “Ist der mittlere Würfelwert 3.5?” → “Sind alle Würfelseiten gleich häufig?”</a:t>
            </a:r>
          </a:p>
        </p:txBody>
      </p:sp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Situation</a:t>
            </a:r>
            <a:r>
              <a:rPr/>
              <a:t>: Ein Freund behauptet, sein Würfel sei fair</a:t>
            </a:r>
          </a:p>
          <a:p>
            <a:pPr lvl="0" indent="0" marL="0">
              <a:buNone/>
            </a:pPr>
            <a:r>
              <a:rPr b="1"/>
              <a:t>Daten sammeln</a:t>
            </a:r>
            <a:r>
              <a:rPr/>
              <a:t>: 60 Würfe</a:t>
            </a:r>
          </a:p>
          <a:p>
            <a:pPr lvl="0"/>
            <a:r>
              <a:rPr/>
              <a:t>1er: 8 mal</a:t>
            </a:r>
          </a:p>
          <a:p>
            <a:pPr lvl="0"/>
            <a:r>
              <a:rPr/>
              <a:t>2er: 12 mal</a:t>
            </a:r>
          </a:p>
          <a:p>
            <a:pPr lvl="0"/>
            <a:r>
              <a:rPr/>
              <a:t>3er: 9 mal</a:t>
            </a:r>
          </a:p>
          <a:p>
            <a:pPr lvl="0"/>
            <a:r>
              <a:rPr/>
              <a:t>4er: 11 mal</a:t>
            </a:r>
          </a:p>
          <a:p>
            <a:pPr lvl="0"/>
            <a:r>
              <a:rPr/>
              <a:t>5er: 10 mal</a:t>
            </a:r>
          </a:p>
          <a:p>
            <a:pPr lvl="0"/>
            <a:r>
              <a:rPr/>
              <a:t>6er: 10 mal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Fragen</a:t>
            </a:r>
            <a:r>
              <a:rPr/>
              <a:t>:</a:t>
            </a:r>
          </a:p>
          <a:p>
            <a:pPr lvl="0"/>
            <a:r>
              <a:rPr/>
              <a:t>Ist dieser Würfel fair?</a:t>
            </a:r>
          </a:p>
          <a:p>
            <a:pPr lvl="0"/>
            <a:r>
              <a:rPr/>
              <a:t>Wie können wir das statistisch testen?</a:t>
            </a:r>
          </a:p>
          <a:p>
            <a:pPr lvl="0"/>
            <a:r>
              <a:rPr/>
              <a:t>Was erwarten wir bei einem fairen Würfel?</a:t>
            </a:r>
          </a:p>
          <a:p>
            <a:pPr lvl="0" indent="0" marL="0">
              <a:buNone/>
            </a:pPr>
            <a:r>
              <a:rPr b="1"/>
              <a:t>Bei fairem Würfel</a:t>
            </a:r>
            <a:r>
              <a:rPr/>
              <a:t>: Jede Zahl sollte etwa 10 mal fallen (60 ÷ 6 = 10)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</a:t>
            </a:r>
          </a:p>
          <a:p>
            <a:pPr lvl="1"/>
            <a:r>
              <a:rPr/>
              <a:t>Nominal (Geschlecht, Farben, Würfelzahlen)</a:t>
            </a:r>
          </a:p>
          <a:p>
            <a:pPr lvl="1"/>
            <a:r>
              <a:rPr/>
              <a:t>Ordinal (Schulnoten, Zufriedenheitsskalen)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  <a:p>
            <a:pPr lvl="0" indent="0">
              <a:buNone/>
            </a:pPr>
            <a:r>
              <a:rPr>
                <a:latin typeface="Courier"/>
              </a:rPr>
              <a:t>würfel_daten
 1  2  3  4  5  6 
 8 12  9 11 10 10 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Chi-Quadrat-Test: Grundprinzip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Kernidee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 (observed)</a:t>
                </a:r>
              </a:p>
              <a:p>
                <a:pPr lvl="1"/>
                <a:r>
                  <a:rPr/>
                  <a:t>E: erwartete Häufigkeit (expected)</a:t>
                </a:r>
              </a:p>
              <a:p>
                <a:pPr lvl="0"/>
                <a:r>
                  <a:rPr b="1"/>
                  <a:t>Logik</a:t>
                </a:r>
                <a:r>
                  <a:rPr/>
                  <a:t>: Große Abweichungen → große χ²-Werte → Hinweis auf Unterschied</a:t>
                </a:r>
              </a:p>
            </p:txBody>
          </p:sp>
        </mc:Choice>
      </mc:AlternateContent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Visualisierung: Beobachtet vs Erwartet</a:t>
            </a:r>
          </a:p>
        </p:txBody>
      </p:sp>
      <p:pic>
        <p:nvPicPr>
          <p:cNvPr descr="Statistik_Seminar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 in R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Automatischer Chi-Quadrat-Test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Kompakte Ausgabe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"χ²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statistic,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df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parameter,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p ="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p.value,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χ² = 1 | df = 5 | p = 0.9626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Formel für Anpassungstest</a:t>
            </a:r>
            <a:r>
              <a:rPr/>
              <a:t>: df = Kategorien - 1 = 6 - 1 = 5</a:t>
            </a:r>
          </a:p>
          <a:p>
            <a:pPr lvl="0"/>
            <a:r>
              <a:rPr b="1"/>
              <a:t>Warum -1?</a:t>
            </a:r>
            <a:r>
              <a:rPr/>
              <a:t>: Wenn 5 Häufigkeiten festgelegt sind, ist die 6. automatisch bestimmt</a:t>
            </a:r>
          </a:p>
          <a:p>
            <a:pPr lvl="0"/>
            <a:r>
              <a:rPr b="1"/>
              <a:t>Einfluss auf kritische Werte</a:t>
            </a:r>
            <a:r>
              <a:rPr/>
              <a:t>: Mehr Freiheitsgrade → höhere kritische Werte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Kritische Werte anzeigen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95%-Quantil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11.0705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99%-Quantil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15.08627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1. Anpassungstest (Goodness-of-Fit)</a:t>
            </a:r>
          </a:p>
          <a:p>
            <a:pPr lvl="0"/>
            <a:r>
              <a:rPr b="1"/>
              <a:t>Zweck</a:t>
            </a:r>
            <a:r>
              <a:rPr/>
              <a:t>: Vergleich mit theoretischer Verteilung</a:t>
            </a:r>
          </a:p>
          <a:p>
            <a:pPr lvl="0"/>
            <a:r>
              <a:rPr b="1"/>
              <a:t>Beispiel</a:t>
            </a:r>
            <a:r>
              <a:rPr/>
              <a:t>: Ist unser Würfel fair?</a:t>
            </a:r>
          </a:p>
          <a:p>
            <a:pPr lvl="0"/>
            <a:r>
              <a:rPr b="1"/>
              <a:t>H₀</a:t>
            </a:r>
            <a:r>
              <a:rPr/>
              <a:t>: Alle Würfelseiten sind gleich wahrscheinlich</a:t>
            </a:r>
          </a:p>
          <a:p>
            <a:pPr lvl="0"/>
            <a:r>
              <a:rPr b="1"/>
              <a:t>H₁</a:t>
            </a:r>
            <a:r>
              <a:rPr/>
              <a:t>: Mindestens eine Seite weicht ab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Unser Würfeltest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(beobachtet, </a:t>
            </a:r>
            <a:r>
              <a:rPr>
                <a:solidFill>
                  <a:srgbClr val="657422"/>
                </a:solidFill>
                <a:latin typeface="Courier"/>
              </a:rPr>
              <a:t>p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beobachtet
X-squared = 1, df = 5, p-value = 0.9626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2. Unabhängigkeitstest</a:t>
            </a:r>
          </a:p>
          <a:p>
            <a:pPr lvl="0"/>
            <a:r>
              <a:rPr b="1"/>
              <a:t>Zweck</a:t>
            </a:r>
            <a:r>
              <a:rPr/>
              <a:t>: Zusammenhang zwischen zwei kategorialen Variablen</a:t>
            </a:r>
          </a:p>
          <a:p>
            <a:pPr lvl="0"/>
            <a:r>
              <a:rPr b="1"/>
              <a:t>Beispiel</a:t>
            </a:r>
            <a:r>
              <a:rPr/>
              <a:t>: Hängt die Würfelzahl vom Werfer ab?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</p:txBody>
      </p:sp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Unabhängigkeitstest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Pearson's Chi-squared test
data:  kontingenztab
X-squared = 6.942, df = 5, p-value = 0.225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 Homogenitätstest</a:t>
            </a:r>
          </a:p>
          <a:p>
            <a:pPr lvl="0"/>
            <a:r>
              <a:rPr b="1"/>
              <a:t>Zweck</a:t>
            </a:r>
            <a:r>
              <a:rPr/>
              <a:t>: Vergleich von Verteilungen in verschiedenen Gruppen</a:t>
            </a:r>
          </a:p>
          <a:p>
            <a:pPr lvl="0"/>
            <a:r>
              <a:rPr b="1"/>
              <a:t>Beispiel</a:t>
            </a:r>
            <a:r>
              <a:rPr/>
              <a:t>: Haben drei verschiedene Würfel die gleiche Verteilung?</a:t>
            </a:r>
          </a:p>
        </p:txBody>
      </p:sp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Unabhängigkeit der Beobachtungen</a:t>
            </a:r>
          </a:p>
          <a:p>
            <a:pPr lvl="1"/>
            <a:r>
              <a:rPr/>
              <a:t>Jeder Würfelwurf unabhängig</a:t>
            </a:r>
          </a:p>
          <a:p>
            <a:pPr lvl="1"/>
            <a:r>
              <a:rPr/>
              <a:t>Keine wiederholten Messungen derselben Person</a:t>
            </a:r>
          </a:p>
        </p:txBody>
      </p:sp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 b="1"/>
              <a:t>Erwartete Häufigkeiten ≥ 5</a:t>
            </a:r>
          </a:p>
          <a:p>
            <a:pPr lvl="1"/>
            <a:r>
              <a:rPr/>
              <a:t>In jeder Zelle der Tabelle</a:t>
            </a:r>
          </a:p>
          <a:p>
            <a:pPr lvl="1"/>
            <a:r>
              <a:rPr/>
              <a:t>Bei Verletzung: Kategorien zusammenfassen oder andere Tests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Alternativen bei kleinen Stichproben: Fisher’s Exakter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Wann</a:t>
            </a:r>
            <a:r>
              <a:rPr/>
              <a:t>: Erwartete Häufigkeiten &lt; 5 in 2×2-Tabellen</a:t>
            </a:r>
          </a:p>
          <a:p>
            <a:pPr lvl="0"/>
            <a:r>
              <a:rPr b="1"/>
              <a:t>Vorteil</a:t>
            </a:r>
            <a:r>
              <a:rPr/>
              <a:t>: Exakte p-Werte, keine Approximation</a:t>
            </a:r>
          </a:p>
        </p:txBody>
      </p:sp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pic>
        <p:nvPicPr>
          <p:cNvPr descr="Statistik_Seminar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Mosaikplots</a:t>
            </a:r>
          </a:p>
        </p:txBody>
      </p:sp>
      <p:pic>
        <p:nvPicPr>
          <p:cNvPr descr="Statistik_Seminar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Marktforschung</a:t>
            </a:r>
          </a:p>
          <a:p>
            <a:pPr lvl="0"/>
            <a:r>
              <a:rPr b="1"/>
              <a:t>Frage</a:t>
            </a:r>
            <a:r>
              <a:rPr/>
              <a:t>: Bevorzugen verschiedene Altersgruppen unterschiedliche Produktfarben?</a:t>
            </a:r>
          </a:p>
          <a:p>
            <a:pPr lvl="0"/>
            <a:r>
              <a:rPr b="1"/>
              <a:t>Test</a:t>
            </a:r>
            <a:r>
              <a:rPr/>
              <a:t>: Unabhängigkeitstest (Alter × Farbpräferenz)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Medizin</a:t>
            </a:r>
          </a:p>
          <a:p>
            <a:pPr lvl="0"/>
            <a:r>
              <a:rPr b="1"/>
              <a:t>Frage</a:t>
            </a:r>
            <a:r>
              <a:rPr/>
              <a:t>: Ist ein neues Medikament wirksam?</a:t>
            </a:r>
          </a:p>
          <a:p>
            <a:pPr lvl="0"/>
            <a:r>
              <a:rPr b="1"/>
              <a:t>Test</a:t>
            </a:r>
            <a:r>
              <a:rPr/>
              <a:t>: Unabhängigkeitstest (Behandlung × Heilung)</a:t>
            </a:r>
          </a:p>
        </p:txBody>
      </p:sp>
    </p:spTree>
  </p:cSld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Qualitätskontrolle</a:t>
            </a:r>
          </a:p>
          <a:p>
            <a:pPr lvl="0"/>
            <a:r>
              <a:rPr b="1"/>
              <a:t>Frage</a:t>
            </a:r>
            <a:r>
              <a:rPr/>
              <a:t>: Produziert eine Maschine gleichmäßig?</a:t>
            </a:r>
          </a:p>
          <a:p>
            <a:pPr lvl="0"/>
            <a:r>
              <a:rPr b="1"/>
              <a:t>Test</a:t>
            </a:r>
            <a:r>
              <a:rPr/>
              <a:t>: Anpassungstest (beobachtete vs erwartete Produktverteilung)</a:t>
            </a:r>
          </a:p>
        </p:txBody>
      </p:sp>
    </p:spTree>
  </p:cSld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TEIL 2: Vertiefung - Residuenanalyse und 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Problem der bisherigen Analyse:</a:t>
            </a:r>
          </a:p>
          <a:p>
            <a:pPr lvl="0"/>
            <a:r>
              <a:rPr/>
              <a:t>Chi-Quadrat-Test sagt nur “es gibt einen Unterschied”</a:t>
            </a:r>
          </a:p>
          <a:p>
            <a:pPr lvl="0"/>
            <a:r>
              <a:rPr b="1"/>
              <a:t>Aber nicht:</a:t>
            </a:r>
            <a:r>
              <a:rPr/>
              <a:t> Wo? Wie stark? Praktisch relevant?</a:t>
            </a:r>
          </a:p>
          <a:p>
            <a:pPr lvl="0" indent="0" marL="0">
              <a:buNone/>
            </a:pPr>
            <a:r>
              <a:rPr b="1"/>
              <a:t>Lösung:</a:t>
            </a:r>
          </a:p>
          <a:p>
            <a:pPr lvl="0"/>
            <a:r>
              <a:rPr b="1"/>
              <a:t>Residuenanalyse</a:t>
            </a:r>
            <a:r>
              <a:rPr/>
              <a:t>: Wo sind die Unterschiede?</a:t>
            </a:r>
          </a:p>
          <a:p>
            <a:pPr lvl="0"/>
            <a:r>
              <a:rPr b="1"/>
              <a:t>Effektstärken</a:t>
            </a:r>
            <a:r>
              <a:rPr/>
              <a:t>: Wie stark sind sie?</a:t>
            </a:r>
          </a:p>
        </p:txBody>
      </p:sp>
    </p:spTree>
  </p:cSld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Residuenanalyse: Die 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Das Problem:</a:t>
                </a:r>
                <a:r>
                  <a:rPr/>
                  <a:t> Chi-Quadrat-Test sagt nur “es gibt einen Unterschied”</a:t>
                </a:r>
              </a:p>
              <a:p>
                <a:pPr lvl="0" indent="0" marL="0">
                  <a:buNone/>
                </a:pPr>
                <a:r>
                  <a:rPr b="1"/>
                  <a:t>Die Lösung:</a:t>
                </a:r>
                <a:r>
                  <a:rPr/>
                  <a:t> Residuen zeigen </a:t>
                </a:r>
                <a:r>
                  <a:rPr b="1"/>
                  <a:t>wo</a:t>
                </a:r>
                <a:r>
                  <a:rPr/>
                  <a:t> die Unterschiede liegen</a:t>
                </a:r>
              </a:p>
              <a:p>
                <a:pPr lvl="0" indent="0" marL="0">
                  <a:buNone/>
                </a:pPr>
                <a:r>
                  <a:rPr b="1"/>
                  <a:t>Was sind Residuen?</a:t>
                </a:r>
              </a:p>
              <a:p>
                <a:pPr lvl="0"/>
                <a:r>
                  <a:rPr b="1"/>
                  <a:t>Residuen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</m:oMath>
                </a14:m>
                <a:r>
                  <a:rPr/>
                  <a:t> (Beobachtet - Erwartet)</a:t>
                </a:r>
              </a:p>
              <a:p>
                <a:pPr lvl="0"/>
                <a:r>
                  <a:rPr b="1"/>
                  <a:t>Problem der Residuen</a:t>
                </a:r>
                <a:r>
                  <a:rPr/>
                  <a:t>: Schwer zu interpretieren (ist +3 viel oder wenig?)</a:t>
                </a:r>
              </a:p>
              <a:p>
                <a:pPr lvl="0"/>
                <a:r>
                  <a:rPr b="1"/>
                  <a:t>Lösung</a:t>
                </a:r>
                <a:r>
                  <a:rPr/>
                  <a:t>: Standardisierte Residuen - vergleichbar zwischen verschiedenen Zellen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Residuen zu standardisierten Residuen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Rohresiduen-Problem:</a:t>
            </a:r>
          </a:p>
          <a:p>
            <a:pPr lvl="0"/>
            <a:r>
              <a:rPr/>
              <a:t>Zelle A: +3 (von erwartet 10)</a:t>
            </a:r>
          </a:p>
          <a:p>
            <a:pPr lvl="0"/>
            <a:r>
              <a:rPr/>
              <a:t>Zelle B: +3 (von erwartet 100)</a:t>
            </a:r>
          </a:p>
          <a:p>
            <a:pPr lvl="0"/>
            <a:r>
              <a:rPr/>
              <a:t>Gleiche Abweichung, aber sehr unterschiedliche Bedeutung!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Standardisierte Residuen: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O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E</m:t>
                        </m:r>
                      </m:num>
                      <m:den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E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/>
                  <a:t>Berücksichtigen die “natürliche” Schwankung</a:t>
                </a:r>
              </a:p>
              <a:p>
                <a:pPr lvl="0"/>
                <a:r>
                  <a:rPr/>
                  <a:t>Werden vergleichbar zwischen Zellen</a:t>
                </a:r>
              </a:p>
              <a:p>
                <a:pPr lvl="0"/>
                <a:r>
                  <a:rPr/>
                  <a:t>Größere erwartete Werte → größere natürliche Schwankung</a:t>
                </a:r>
              </a:p>
            </p:txBody>
          </p:sp>
        </mc:Choice>
      </mc:AlternateContent>
    </p:spTree>
  </p:cSld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Intuitive Interpretation:</a:t>
            </a:r>
          </a:p>
          <a:p>
            <a:pPr lvl="0"/>
            <a:r>
              <a:rPr b="1"/>
              <a:t>sr = 0</a:t>
            </a:r>
            <a:r>
              <a:rPr/>
              <a:t>: Genau wie erwartet</a:t>
            </a:r>
          </a:p>
          <a:p>
            <a:pPr lvl="0"/>
            <a:r>
              <a:rPr b="1"/>
              <a:t>sr = +1</a:t>
            </a:r>
            <a:r>
              <a:rPr/>
              <a:t>: Ein bisschen mehr als erwartet</a:t>
            </a:r>
          </a:p>
          <a:p>
            <a:pPr lvl="0"/>
            <a:r>
              <a:rPr b="1"/>
              <a:t>sr = +2</a:t>
            </a:r>
            <a:r>
              <a:rPr/>
              <a:t>: Deutlich mehr als erwartet</a:t>
            </a:r>
          </a:p>
          <a:p>
            <a:pPr lvl="0"/>
            <a:r>
              <a:rPr b="1"/>
              <a:t>sr = +3</a:t>
            </a:r>
            <a:r>
              <a:rPr/>
              <a:t>: Sehr viel mehr als erwartet</a:t>
            </a:r>
          </a:p>
        </p:txBody>
      </p:sp>
    </p:spTree>
  </p:cSld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Interpretationsrichtlinien: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&lt;</m:t>
                    </m:r>
                    <m:r>
                      <m:t>2</m:t>
                    </m:r>
                  </m:oMath>
                </a14:m>
                <a:r>
                  <a:rPr/>
                  <a:t>: Noch im normalen Bereich der Zufallsschwankung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2</m:t>
                    </m:r>
                  </m:oMath>
                </a14:m>
                <a:r>
                  <a:rPr/>
                  <a:t>: Ungewöhnlich - vermutlich nicht nur Zufall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3</m:t>
                    </m:r>
                  </m:oMath>
                </a14:m>
                <a:r>
                  <a:rPr/>
                  <a:t>: Sehr ungewöhnlich - fast sicher nicht nur Zufall</a:t>
                </a:r>
              </a:p>
              <a:p>
                <a:pPr lvl="0" indent="0" marL="0">
                  <a:buNone/>
                </a:pPr>
                <a:r>
                  <a:rPr b="1"/>
                  <a:t>Vorzeichen:</a:t>
                </a:r>
              </a:p>
              <a:p>
                <a:pPr lvl="0"/>
                <a:r>
                  <a:rPr b="1"/>
                  <a:t>Positiv (+)</a:t>
                </a:r>
                <a:r>
                  <a:rPr/>
                  <a:t>: Mehr als erwartet</a:t>
                </a:r>
              </a:p>
              <a:p>
                <a:pPr lvl="0"/>
                <a:r>
                  <a:rPr b="1"/>
                  <a:t>Negativ (-)</a:t>
                </a:r>
                <a:r>
                  <a:rPr/>
                  <a:t>: Weniger als erwartet</a:t>
                </a:r>
              </a:p>
            </p:txBody>
          </p:sp>
        </mc:Choice>
      </mc:AlternateContent>
    </p:spTree>
  </p:cSld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Problem mit p-Werten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p-Wert beantwortet nur:</a:t>
            </a:r>
          </a:p>
          <a:p>
            <a:pPr lvl="0"/>
            <a:r>
              <a:rPr/>
              <a:t>Gibt es einen Effekt?” (Ja/Nein)</a:t>
            </a:r>
          </a:p>
          <a:p>
            <a:pPr lvl="0"/>
            <a:r>
              <a:rPr/>
              <a:t>Wird bei großen Stichproben fast immer signifikant</a:t>
            </a:r>
          </a:p>
          <a:p>
            <a:pPr lvl="0" indent="0" marL="0">
              <a:buNone/>
            </a:pPr>
            <a:r>
              <a:rPr b="1"/>
              <a:t>p-Wert sagt NICHT:</a:t>
            </a:r>
          </a:p>
          <a:p>
            <a:pPr lvl="0"/>
            <a:r>
              <a:rPr/>
              <a:t>Wie stark ist der Effekt?</a:t>
            </a:r>
          </a:p>
          <a:p>
            <a:pPr lvl="0"/>
            <a:r>
              <a:rPr/>
              <a:t>Ist der Effekt praktisch relevant?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Beispiel Problem:</a:t>
            </a:r>
          </a:p>
          <a:p>
            <a:pPr lvl="0"/>
            <a:r>
              <a:rPr/>
              <a:t>10.000 Personen</a:t>
            </a:r>
          </a:p>
          <a:p>
            <a:pPr lvl="0"/>
            <a:r>
              <a:rPr/>
              <a:t>Winziger, praktisch irrelevanter Unterschied</a:t>
            </a:r>
          </a:p>
          <a:p>
            <a:pPr lvl="0"/>
            <a:r>
              <a:rPr/>
              <a:t>Trotzdem p &lt; 0.001</a:t>
            </a:r>
          </a:p>
          <a:p>
            <a:pPr lvl="0"/>
            <a:r>
              <a:rPr b="1"/>
              <a:t>Ohne Effektstärke:</a:t>
            </a:r>
            <a:r>
              <a:rPr/>
              <a:t> Fehlinterpretation!</a:t>
            </a:r>
          </a:p>
        </p:txBody>
      </p:sp>
    </p:spTree>
  </p:cSld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Effektstärken: Die Lösung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Cramér’s V</a:t>
                </a:r>
                <a:r>
                  <a:rPr/>
                  <a:t> - Die wichtigste Effektstärke für Chi-Quadrat-Tests</a:t>
                </a:r>
              </a:p>
              <a:p>
                <a:pPr lvl="0" indent="0" marL="0">
                  <a:buNone/>
                </a:pPr>
                <a:r>
                  <a:rPr b="1"/>
                  <a:t>Formel: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V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sSup>
                                <m:e>
                                  <m:r>
                                    <m:t>χ</m:t>
                                  </m:r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×</m:t>
                              </m:r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m:t>min</m:t>
                                  </m:r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r>
                                        <m:t>r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,</m:t>
                                      </m:r>
                                      <m:r>
                                        <m:t>c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1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Wo:</a:t>
                </a:r>
              </a:p>
              <a:p>
                <a:pPr lvl="0"/>
                <a:r>
                  <a:rPr/>
                  <a:t>n = Gesamtstichprobengröße</a:t>
                </a:r>
              </a:p>
              <a:p>
                <a:pPr lvl="0"/>
                <a:r>
                  <a:rPr/>
                  <a:t>r = Anzahl Zeilen</a:t>
                </a:r>
              </a:p>
              <a:p>
                <a:pPr lvl="0"/>
                <a:r>
                  <a:rPr/>
                  <a:t>c = Anzahl Spalten</a:t>
                </a:r>
              </a:p>
            </p:txBody>
          </p:sp>
        </mc:Choice>
      </mc:AlternateContent>
    </p:spTree>
  </p:cSld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Cramér’s V interpretieren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Interpretationsrichtlinien:</a:t>
            </a:r>
          </a:p>
          <a:p>
            <a:pPr lvl="0"/>
            <a:r>
              <a:rPr b="1"/>
              <a:t>0.00 - 0.10</a:t>
            </a:r>
            <a:r>
              <a:rPr/>
              <a:t>: Vernachlässigbarer Effekt</a:t>
            </a:r>
          </a:p>
          <a:p>
            <a:pPr lvl="0"/>
            <a:r>
              <a:rPr b="1"/>
              <a:t>0.10 - 0.30</a:t>
            </a:r>
            <a:r>
              <a:rPr/>
              <a:t>: Kleiner Effekt</a:t>
            </a:r>
          </a:p>
          <a:p>
            <a:pPr lvl="0"/>
            <a:r>
              <a:rPr b="1"/>
              <a:t>0.30 - 0.50</a:t>
            </a:r>
            <a:r>
              <a:rPr/>
              <a:t>: Mittlerer Effekt</a:t>
            </a:r>
          </a:p>
          <a:p>
            <a:pPr lvl="0"/>
            <a:r>
              <a:rPr b="1"/>
              <a:t>0.50+</a:t>
            </a:r>
            <a:r>
              <a:rPr/>
              <a:t>: Großer Effekt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Wichtig:</a:t>
            </a:r>
          </a:p>
          <a:p>
            <a:pPr lvl="0"/>
            <a:r>
              <a:rPr/>
              <a:t>Unabhängig von Stichprobengröße</a:t>
            </a:r>
          </a:p>
          <a:p>
            <a:pPr lvl="0"/>
            <a:r>
              <a:rPr/>
              <a:t>Vergleichbar zwischen Studien</a:t>
            </a:r>
          </a:p>
          <a:p>
            <a:pPr lvl="0"/>
            <a:r>
              <a:rPr/>
              <a:t>Standardisiert zwischen 0 und 1</a:t>
            </a:r>
          </a:p>
        </p:txBody>
      </p:sp>
    </p:spTree>
  </p:cSld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Effektstärken für 2×2-Tabellen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Phi-Koeffizient (φ)</a:t>
            </a:r>
          </a:p>
          <a:p>
            <a:pPr lvl="0" indent="0" marL="0">
              <a:buNone/>
            </a:pPr>
            <a:r>
              <a:rPr b="1"/>
              <a:t>Nur für 2×2-Tabellen:</a:t>
            </a:r>
            <a:r>
              <a:rPr/>
              <a:t> φ = √(χ² / n)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Odds Ratio (OR)</a:t>
            </a:r>
          </a:p>
          <a:p>
            <a:pPr lvl="0" indent="0" marL="0">
              <a:buNone/>
            </a:pPr>
            <a:r>
              <a:rPr b="1"/>
              <a:t>Interpretation:</a:t>
            </a:r>
            <a:r>
              <a:rPr/>
              <a:t> Um wie viel mal wahrscheinlicher ist ein Ereignis in Gruppe A vs. B?</a:t>
            </a:r>
          </a:p>
        </p:txBody>
      </p:sp>
    </p:spTree>
  </p:cSld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APA-konformes Berichten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Vollständiger Bericht:</a:t>
            </a:r>
          </a:p>
          <a:p>
            <a:pPr lvl="0" indent="0" marL="0">
              <a:buNone/>
            </a:pPr>
            <a:r>
              <a:rPr i="1"/>
              <a:t>“Ein Chi-Quadrat-Unabhängigkeitstest zeigte einen signifikanten Zusammenhang zwischen Geschlecht und Studienfachwahl, χ²(2) = 8.24, p = .016, Cramér’s V = .23. Die Residuenanalyse ergab, dass Männer in den Sozialwissenschaften überrepräsentiert waren (sr = 2.68), während Frauen in MINT-Fächern häufiger vertreten waren als erwartet (sr = 1.58).”</a:t>
            </a:r>
          </a:p>
        </p:txBody>
      </p:sp>
    </p:spTree>
  </p:cSld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❌ Falsche Annahmen:</a:t>
            </a:r>
          </a:p>
          <a:p>
            <a:pPr lvl="0"/>
            <a:r>
              <a:rPr/>
              <a:t>Kontinuierliche Daten kategorisieren nur für Chi-Quadrat-Test</a:t>
            </a:r>
          </a:p>
          <a:p>
            <a:pPr lvl="0"/>
            <a:r>
              <a:rPr/>
              <a:t>“Großes χ² bedeutet automatisch wichtigen Effekt”</a:t>
            </a:r>
          </a:p>
          <a:p>
            <a:pPr lvl="0"/>
            <a:r>
              <a:rPr/>
              <a:t>“Signifikanz = praktische Bedeutsamkeit”</a:t>
            </a:r>
          </a:p>
          <a:p>
            <a:pPr lvl="0"/>
            <a:r>
              <a:rPr/>
              <a:t>Erwartete Häufigkeiten &lt; 5 ignorieren</a:t>
            </a:r>
          </a:p>
        </p:txBody>
      </p:sp>
    </p:spTree>
  </p:cSld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✅ Richtige Interpretation:</a:t>
            </a:r>
          </a:p>
          <a:p>
            <a:pPr lvl="0"/>
            <a:r>
              <a:rPr b="1"/>
              <a:t>Signifikanz UND Effektstärke</a:t>
            </a:r>
            <a:r>
              <a:rPr/>
              <a:t> zusammen betrachten</a:t>
            </a:r>
          </a:p>
          <a:p>
            <a:pPr lvl="0"/>
            <a:r>
              <a:rPr/>
              <a:t>Angemessene Teststärke durch ausreichende Stichproben</a:t>
            </a:r>
          </a:p>
          <a:p>
            <a:pPr lvl="0"/>
            <a:r>
              <a:rPr/>
              <a:t>Voraussetzungen prüfen</a:t>
            </a:r>
          </a:p>
          <a:p>
            <a:pPr lvl="0"/>
            <a:r>
              <a:rPr b="1"/>
              <a:t>Residuen für detaillierte Analyse nutzen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Nicht immer ist es ein Chi Square-Test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“The trial enrolled 30,420 volunteers who were randomly assigned in a 1:1 ratio to receive either vaccine or placebo (15,210 participants in each group). More than 96% of participants received both injections […]. Symptomatic Covid-19 illness was confirmed in 185 participants in the placebo group (56.5 per 1000 person-years; 95% confidence interval [CI], 48.7 to 65.3) and in 11 participants in the mRNA-1273 group (3.3 per 1000 person-years; 95% CI, 1.7 to 6.0); vaccine efficacy was 94.1% (95% CI, 89.3 to 96.8%; P&lt;0.001).”</a:t>
            </a:r>
          </a:p>
        </p:txBody>
      </p:sp>
    </p:spTree>
  </p:cSld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8: Korrelationsanalyse</a:t>
            </a:r>
          </a:p>
        </p:txBody>
      </p:sp>
    </p:spTree>
  </p:cSld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eine Korrelation?</a:t>
            </a:r>
          </a:p>
        </p:txBody>
      </p:sp>
      <p:pic>
        <p:nvPicPr>
          <p:cNvPr descr="images/1840_bachelors-degrees-awarded-in-library-science_correlates-with_google-searches-for-how-to-hide-a-bod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94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war zuerst da?</a:t>
            </a:r>
          </a:p>
        </p:txBody>
      </p:sp>
      <p:pic>
        <p:nvPicPr>
          <p:cNvPr descr="images/murd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Grundkonzepte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Stärke eines Zusammenhangs zwischen Variablen</a:t>
            </a:r>
          </a:p>
          <a:p>
            <a:pPr lvl="0"/>
            <a:r>
              <a:rPr b="1"/>
              <a:t>Unterschied zu Kausalität</a:t>
            </a:r>
            <a:r>
              <a:rPr/>
              <a:t>: Korrelation impliziert keine Ursache-Wirkung-Beziehung</a:t>
            </a:r>
          </a:p>
        </p:txBody>
      </p:sp>
    </p:spTree>
  </p:cSld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Kovarianz zur Korrelation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Kovarianz</a:t>
                </a:r>
                <a:r>
                  <a:rPr/>
                  <a:t>: Unstandartisiertes Maß für gemeinsame Variation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Cov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ff"/>
                        <m:supHide m:val="off"/>
                      </m:naryPr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n</m:t>
                        </m:r>
                      </m:sup>
                      <m:e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x</m:t>
                                </m:r>
                              </m:e>
                              <m:sub>
                                <m: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</m:d>
                      </m:e>
                    </m:nary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acc>
                          <m:accPr>
                            <m:chr m:val="‾"/>
                          </m:accPr>
                          <m:e>
                            <m:r>
                              <m:t>y</m:t>
                            </m:r>
                          </m:e>
                        </m:acc>
                      </m:e>
                    </m:d>
                  </m:oMath>
                </a14:m>
              </a:p>
              <a:p>
                <a:pPr lvl="0"/>
                <a:r>
                  <a:rPr b="1"/>
                  <a:t>Pearson-Korrelation</a:t>
                </a:r>
                <a:r>
                  <a:rPr/>
                  <a:t>: Standardisierte Kovarianz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Cov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</m:e>
                        </m:d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X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⋅</m:t>
                        </m:r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Y</m:t>
                            </m:r>
                          </m:sub>
                        </m:sSub>
                      </m:den>
                    </m:f>
                  </m:oMath>
                </a14:m>
              </a:p>
              <a:p>
                <a:pPr lvl="1"/>
                <a:r>
                  <a:rPr/>
                  <a:t>Wertebereich: -1 bis +1</a:t>
                </a:r>
              </a:p>
            </p:txBody>
          </p:sp>
        </mc:Choice>
      </mc:AlternateContent>
    </p:spTree>
  </p:cSld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Pearson-Korrelation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rPr/>
              <a:t>:</a:t>
            </a:r>
          </a:p>
          <a:p>
            <a:pPr lvl="1"/>
            <a:r>
              <a:rPr/>
              <a:t>Lineare Beziehung</a:t>
            </a:r>
          </a:p>
          <a:p>
            <a:pPr lvl="1"/>
            <a:r>
              <a:rPr/>
              <a:t>Normalverteilung der Variablen (für Hypothesentests)</a:t>
            </a:r>
          </a:p>
          <a:p>
            <a:pPr lvl="1"/>
            <a:r>
              <a:rPr/>
              <a:t>Keine Ausreißer (starker Einfluss auf r)</a:t>
            </a:r>
          </a:p>
          <a:p>
            <a:pPr lvl="0"/>
            <a:r>
              <a:rPr b="1"/>
              <a:t>Interpretation der Stärke</a:t>
            </a:r>
            <a:r>
              <a:rPr/>
              <a:t>:</a:t>
            </a:r>
          </a:p>
          <a:p>
            <a:pPr lvl="1"/>
            <a:r>
              <a:rPr/>
              <a:t>Schwach: |r| ≈ 0.1-0.3</a:t>
            </a:r>
          </a:p>
          <a:p>
            <a:pPr lvl="1"/>
            <a:r>
              <a:rPr/>
              <a:t>Mittel: |r| ≈ 0.3-0.5</a:t>
            </a:r>
          </a:p>
          <a:p>
            <a:pPr lvl="1"/>
            <a:r>
              <a:rPr/>
              <a:t>Stark: |r| &gt; 0.5</a:t>
            </a:r>
          </a:p>
          <a:p>
            <a:pPr lvl="0"/>
            <a:r>
              <a:rPr/>
              <a:t>R-Code: </a:t>
            </a:r>
            <a:r>
              <a:rPr>
                <a:latin typeface="Courier"/>
              </a:rPr>
              <a:t>cor.test(daten$x, daten$y)</a:t>
            </a:r>
          </a:p>
        </p:txBody>
      </p:sp>
    </p:spTree>
  </p:cSld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pic>
        <p:nvPicPr>
          <p:cNvPr descr="images/pears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0100" y="1193800"/>
            <a:ext cx="7543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 Korrelationsmaße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Spearman-Rangkorrelation</a:t>
            </a:r>
            <a:r>
              <a:rPr/>
              <a:t>: Für ordinale Daten oder nicht-lineare monotone Beziehungen</a:t>
            </a:r>
          </a:p>
          <a:p>
            <a:pPr lvl="1"/>
            <a:r>
              <a:rPr/>
              <a:t>Formel: Pearson-Korrelation der rangtransformierten Daten</a:t>
            </a:r>
          </a:p>
          <a:p>
            <a:pPr lvl="1"/>
            <a:r>
              <a:rPr/>
              <a:t>Robuster gegenüber Ausreißern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"spearman")</a:t>
            </a:r>
          </a:p>
        </p:txBody>
      </p:sp>
    </p:spTree>
  </p:cSld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 Korrelationsmaße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Kendall’s Tau</a:t>
            </a:r>
            <a:r>
              <a:rPr/>
              <a:t>: Alternative rangbasierte Korrelation</a:t>
            </a:r>
          </a:p>
          <a:p>
            <a:pPr lvl="1"/>
            <a:r>
              <a:rPr/>
              <a:t>Basiert auf konkordanten vs. diskordanten Paaren</a:t>
            </a:r>
          </a:p>
          <a:p>
            <a:pPr lvl="1"/>
            <a:r>
              <a:rPr/>
              <a:t>Robuster bei kleinen Stichproben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"kendall")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Visualisierung: Streudiagramm</a:t>
            </a:r>
          </a:p>
        </p:txBody>
      </p:sp>
      <p:pic>
        <p:nvPicPr>
          <p:cNvPr descr="Statistik_Seminar_files/figure-pptx/unnamed-chunk-4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Visualisierung: Korrelationsmatrix</a:t>
            </a:r>
          </a:p>
        </p:txBody>
      </p:sp>
      <p:pic>
        <p:nvPicPr>
          <p:cNvPr descr="Statistik_Seminar_files/figure-pptx/unnamed-chunk-4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Fallstricke und Fehlinterpretationen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Scheinkorrelationen</a:t>
            </a:r>
            <a:r>
              <a:rPr/>
              <a:t>: Effekt von Drittvariablen</a:t>
            </a:r>
          </a:p>
          <a:p>
            <a:pPr lvl="0"/>
            <a:r>
              <a:rPr b="1"/>
              <a:t>Nichtlineare Beziehungen</a:t>
            </a:r>
            <a:r>
              <a:rPr/>
              <a:t>: Wenn r = 0 trotz starkem Zusammenhang</a:t>
            </a:r>
          </a:p>
          <a:p>
            <a:pPr lvl="0"/>
            <a:r>
              <a:rPr b="1"/>
              <a:t>Aggregationsprobleme</a:t>
            </a:r>
            <a:r>
              <a:rPr/>
              <a:t>: Simpson’s Paradoxon</a:t>
            </a:r>
          </a:p>
          <a:p>
            <a:pPr lvl="0"/>
            <a:r>
              <a:rPr b="1"/>
              <a:t>Extremwerte und Ausreißer</a:t>
            </a:r>
            <a:r>
              <a:rPr/>
              <a:t>: Starker Einfluss auf die Korrelation</a:t>
            </a:r>
          </a:p>
        </p:txBody>
      </p:sp>
    </p:spTree>
  </p:cSld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Fallbeispiel: Kriminalität in NYC</a:t>
            </a:r>
          </a:p>
        </p:txBody>
      </p:sp>
      <p:pic>
        <p:nvPicPr>
          <p:cNvPr descr="images/Giuliani_crime_rat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95500" y="1193800"/>
            <a:ext cx="4965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Wurden die Verbrecher erst gar nicht geboren?</a:t>
            </a:r>
          </a:p>
        </p:txBody>
      </p:sp>
      <p:pic>
        <p:nvPicPr>
          <p:cNvPr descr="images/baby_pil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93800"/>
            <a:ext cx="523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 es das Blei im Benzin?</a:t>
            </a:r>
          </a:p>
        </p:txBody>
      </p:sp>
      <p:pic>
        <p:nvPicPr>
          <p:cNvPr descr="images/blog_lead_crime_main_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05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Konsistenz zwischen verschiedenen Beurteilern</a:t>
            </a:r>
          </a:p>
          <a:p>
            <a:pPr lvl="0"/>
            <a:r>
              <a:rPr b="1"/>
              <a:t>Anwendungsbereiche</a:t>
            </a:r>
            <a:r>
              <a:rPr/>
              <a:t>: Subjektive Bewertungen, medizinische Diagnosen, Content-Analysen</a:t>
            </a:r>
          </a:p>
          <a:p>
            <a:pPr lvl="0"/>
            <a:r>
              <a:rPr b="1"/>
              <a:t>Maße für kategoriale Daten</a:t>
            </a:r>
            <a:r>
              <a:rPr/>
              <a:t>:</a:t>
            </a:r>
          </a:p>
          <a:p>
            <a:pPr lvl="1"/>
            <a:r>
              <a:rPr/>
              <a:t>Cohen’s Kappa (zwei Rater)</a:t>
            </a:r>
          </a:p>
          <a:p>
            <a:pPr lvl="1"/>
            <a:r>
              <a:rPr/>
              <a:t>Fleiss’ Kappa (mehr als zwei Rater)</a:t>
            </a:r>
          </a:p>
          <a:p>
            <a:pPr lvl="0"/>
            <a:r>
              <a:rPr b="1"/>
              <a:t>Maße für kontinuierliche Daten</a:t>
            </a:r>
            <a:r>
              <a:rPr/>
              <a:t>:</a:t>
            </a:r>
          </a:p>
          <a:p>
            <a:pPr lvl="1"/>
            <a:r>
              <a:rPr/>
              <a:t>Intraclass Correlation Coefficient (ICC)</a:t>
            </a:r>
          </a:p>
        </p:txBody>
      </p:sp>
    </p:spTree>
  </p:cSld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Wann nutze ich eigentlich was?</a:t>
            </a:r>
          </a:p>
        </p:txBody>
      </p:sp>
      <p:pic>
        <p:nvPicPr>
          <p:cNvPr descr="images/entscheidungsba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41600" y="1193800"/>
            <a:ext cx="3873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## Im Durchschnitt haben Sie…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schulden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schulden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15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rPr/>
              <a:t> definieren Hypothesen zu diesem Datensatz und sprechen diese mit mir ab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2025-06-11T08:37:11Z</dcterms:created>
  <dcterms:modified xsi:type="dcterms:W3CDTF">2025-06-11T08:37:11Z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